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62" r:id="rId4"/>
    <p:sldId id="263" r:id="rId5"/>
    <p:sldId id="264" r:id="rId6"/>
    <p:sldId id="268" r:id="rId7"/>
    <p:sldId id="267" r:id="rId8"/>
    <p:sldId id="265" r:id="rId9"/>
    <p:sldId id="269" r:id="rId10"/>
    <p:sldId id="270" r:id="rId11"/>
    <p:sldId id="266" r:id="rId12"/>
    <p:sldId id="272" r:id="rId13"/>
    <p:sldId id="273" r:id="rId14"/>
    <p:sldId id="258" r:id="rId15"/>
    <p:sldId id="274" r:id="rId16"/>
    <p:sldId id="276" r:id="rId17"/>
    <p:sldId id="291" r:id="rId18"/>
    <p:sldId id="289" r:id="rId19"/>
    <p:sldId id="277" r:id="rId20"/>
    <p:sldId id="278" r:id="rId21"/>
    <p:sldId id="280" r:id="rId22"/>
    <p:sldId id="281" r:id="rId23"/>
    <p:sldId id="282" r:id="rId24"/>
    <p:sldId id="283" r:id="rId25"/>
    <p:sldId id="292" r:id="rId26"/>
    <p:sldId id="284" r:id="rId27"/>
    <p:sldId id="285" r:id="rId28"/>
    <p:sldId id="286" r:id="rId29"/>
    <p:sldId id="287" r:id="rId30"/>
    <p:sldId id="293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8" d="100"/>
          <a:sy n="168" d="100"/>
        </p:scale>
        <p:origin x="-10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79AA5-3325-EB40-B08A-9290FB78A60C}" type="datetimeFigureOut">
              <a:rPr lang="en-US" smtClean="0"/>
              <a:t>8/22/15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C5B4B-BA2D-3849-AE87-0A529667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646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3E551-A355-E645-A339-D1CFEB7A0A16}" type="datetimeFigureOut">
              <a:rPr lang="en-US" smtClean="0"/>
              <a:t>8/22/15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199C7-5CE7-6F48-ADF0-6B4AA58BC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90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or 0 could also be called True or False, On</a:t>
            </a:r>
            <a:r>
              <a:rPr lang="en-US" baseline="0" dirty="0" smtClean="0"/>
              <a:t> or Off, +5V or 0V,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76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92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Compile a program – convert to object code</a:t>
            </a:r>
          </a:p>
          <a:p>
            <a:r>
              <a:rPr lang="en-US" dirty="0" smtClean="0"/>
              <a:t>Build</a:t>
            </a:r>
            <a:r>
              <a:rPr lang="en-US" baseline="0" dirty="0" smtClean="0"/>
              <a:t> a program – if it is not compiled, it compiles it and then links it to create the executable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01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time you want to print something to the screen,</a:t>
            </a:r>
            <a:r>
              <a:rPr lang="en-US" baseline="0" dirty="0" smtClean="0"/>
              <a:t> you must include </a:t>
            </a:r>
            <a:r>
              <a:rPr lang="en-US" baseline="0" dirty="0" err="1" smtClean="0"/>
              <a:t>stdio.h</a:t>
            </a:r>
            <a:r>
              <a:rPr lang="en-US" baseline="0" dirty="0" smtClean="0"/>
              <a:t> in your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62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time you want to print something to the screen,</a:t>
            </a:r>
            <a:r>
              <a:rPr lang="en-US" baseline="0" dirty="0" smtClean="0"/>
              <a:t> you must include </a:t>
            </a:r>
            <a:r>
              <a:rPr lang="en-US" baseline="0" dirty="0" err="1" smtClean="0"/>
              <a:t>stdio.h</a:t>
            </a:r>
            <a:r>
              <a:rPr lang="en-US" baseline="0" dirty="0" smtClean="0"/>
              <a:t> in your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6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62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62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Everyone</a:t>
            </a:r>
            <a:r>
              <a:rPr lang="en-US" baseline="0" dirty="0" smtClean="0"/>
              <a:t> needs to type in this program and run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62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Everyone</a:t>
            </a:r>
            <a:r>
              <a:rPr lang="en-US" baseline="0" dirty="0" smtClean="0"/>
              <a:t> needs to type in this program and run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199C7-5CE7-6F48-ADF0-6B4AA58BC0E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62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BBCE-4A35-764C-9BC2-CECA16DDFFE6}" type="datetime1">
              <a:rPr lang="en-US" smtClean="0"/>
              <a:t>8/22/15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DA3B-08D8-BD4D-8B6B-14DFB5C85B10}" type="datetime1">
              <a:rPr lang="en-US" smtClean="0"/>
              <a:t>8/22/15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CAE1-566E-C847-8444-3F849F3851B2}" type="datetime1">
              <a:rPr lang="en-US" smtClean="0"/>
              <a:t>8/22/15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2E7D-85CC-FF45-88D8-AEA72C58C9AF}" type="datetime1">
              <a:rPr lang="en-US" smtClean="0"/>
              <a:t>8/22/15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B391-D5AF-2846-8522-F8517A746A26}" type="datetime1">
              <a:rPr lang="en-US" smtClean="0"/>
              <a:t>8/22/15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F19E-D83E-4A4D-86F9-D5F672A518F2}" type="datetime1">
              <a:rPr lang="en-US" smtClean="0"/>
              <a:t>8/22/15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761F-5897-4047-9ED2-833B05650D5F}" type="datetime1">
              <a:rPr lang="en-US" smtClean="0"/>
              <a:t>8/22/15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955A-AD8B-7846-9BC1-B2614C000634}" type="datetime1">
              <a:rPr lang="en-US" smtClean="0"/>
              <a:t>8/22/15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B53C-8E3D-F645-AE33-62D4AD1D0B76}" type="datetime1">
              <a:rPr lang="en-US" smtClean="0"/>
              <a:t>8/22/15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2B6C-8FC3-EF41-AB3E-8BFEC8683732}" type="datetime1">
              <a:rPr lang="en-US" smtClean="0"/>
              <a:t>8/22/15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6747-7F21-4948-9794-FB2D53991086}" type="datetime1">
              <a:rPr lang="en-US" smtClean="0"/>
              <a:t>8/22/15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F589-0293-6240-B827-CB899CD9B59B}" type="datetime1">
              <a:rPr lang="en-US" smtClean="0"/>
              <a:t>8/22/15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4C05F57-5B2D-7044-863A-037B39AB8CF2}" type="datetime1">
              <a:rPr lang="en-US" smtClean="0"/>
              <a:t>8/22/15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Computers, the Internet and the 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88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55247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programs that allow the computer hardware to operate</a:t>
            </a:r>
          </a:p>
          <a:p>
            <a:r>
              <a:rPr lang="en-US" b="1" dirty="0" smtClean="0"/>
              <a:t>Computer program</a:t>
            </a:r>
            <a:r>
              <a:rPr lang="en-US" dirty="0" smtClean="0"/>
              <a:t>: A set of instructions for the computer to perform</a:t>
            </a:r>
          </a:p>
          <a:p>
            <a:r>
              <a:rPr lang="en-US" dirty="0" smtClean="0"/>
              <a:t>Two types of software</a:t>
            </a:r>
          </a:p>
          <a:p>
            <a:pPr lvl="1"/>
            <a:r>
              <a:rPr lang="en-US" dirty="0" smtClean="0"/>
              <a:t>System software</a:t>
            </a:r>
          </a:p>
          <a:p>
            <a:pPr lvl="2"/>
            <a:r>
              <a:rPr lang="en-US" dirty="0" smtClean="0"/>
              <a:t>Operating systems, utilities, language translators (assembler, compiler, interpreter)</a:t>
            </a:r>
          </a:p>
          <a:p>
            <a:pPr lvl="1"/>
            <a:r>
              <a:rPr lang="en-US" dirty="0" smtClean="0"/>
              <a:t>Application software</a:t>
            </a:r>
          </a:p>
          <a:p>
            <a:pPr lvl="2"/>
            <a:r>
              <a:rPr lang="en-US" dirty="0" smtClean="0"/>
              <a:t>Word processors, database management systems (DBMSs), graphics programs, games, payroll systems,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37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Bits and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>
              <a:spcBef>
                <a:spcPts val="2000"/>
              </a:spcBef>
            </a:pPr>
            <a:r>
              <a:rPr lang="en-US" dirty="0" smtClean="0"/>
              <a:t>Data and instructions – everything on a computer – is </a:t>
            </a:r>
            <a:r>
              <a:rPr lang="en-US" dirty="0"/>
              <a:t>stored </a:t>
            </a:r>
            <a:r>
              <a:rPr lang="en-US" dirty="0" smtClean="0"/>
              <a:t>in memory in </a:t>
            </a:r>
            <a:r>
              <a:rPr lang="en-US" b="1" dirty="0"/>
              <a:t>bits</a:t>
            </a:r>
            <a:r>
              <a:rPr lang="en-US" dirty="0"/>
              <a:t>, or </a:t>
            </a:r>
            <a:r>
              <a:rPr lang="en-US" b="1" dirty="0" smtClean="0"/>
              <a:t>b</a:t>
            </a:r>
            <a:r>
              <a:rPr lang="en-US" dirty="0" smtClean="0"/>
              <a:t>inary dig</a:t>
            </a:r>
            <a:r>
              <a:rPr lang="en-US" b="1" dirty="0" smtClean="0"/>
              <a:t>its</a:t>
            </a:r>
          </a:p>
          <a:p>
            <a:pPr marL="349250" lvl="2" indent="-349250">
              <a:spcBef>
                <a:spcPts val="2000"/>
              </a:spcBef>
            </a:pPr>
            <a:r>
              <a:rPr lang="en-US" dirty="0" smtClean="0"/>
              <a:t>Bit – the smallest data item in a computer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dirty="0" smtClean="0"/>
              <a:t>Can be in one of two states (1 or 0)</a:t>
            </a:r>
          </a:p>
          <a:p>
            <a:pPr marL="349250" lvl="2" indent="-349250">
              <a:spcBef>
                <a:spcPts val="2000"/>
              </a:spcBef>
            </a:pPr>
            <a:r>
              <a:rPr lang="en-US" dirty="0" smtClean="0"/>
              <a:t>8 bits is called a </a:t>
            </a:r>
            <a:r>
              <a:rPr lang="en-US" b="1" dirty="0" smtClean="0"/>
              <a:t>byte</a:t>
            </a:r>
          </a:p>
          <a:p>
            <a:pPr marL="349250" lvl="2" indent="-349250">
              <a:spcBef>
                <a:spcPts val="2000"/>
              </a:spcBef>
            </a:pPr>
            <a:r>
              <a:rPr lang="en-US" dirty="0" smtClean="0"/>
              <a:t>4 bits is called a </a:t>
            </a:r>
            <a:r>
              <a:rPr lang="en-US" b="1" dirty="0" smtClean="0"/>
              <a:t>nibble (or </a:t>
            </a:r>
            <a:r>
              <a:rPr lang="en-US" b="1" dirty="0" err="1" smtClean="0"/>
              <a:t>nybble</a:t>
            </a:r>
            <a:r>
              <a:rPr lang="en-US" b="1" dirty="0" smtClean="0"/>
              <a:t>)</a:t>
            </a:r>
          </a:p>
          <a:p>
            <a:pPr marL="349250" lvl="2" indent="-349250">
              <a:spcBef>
                <a:spcPts val="2000"/>
              </a:spcBef>
            </a:pPr>
            <a:r>
              <a:rPr lang="en-US" dirty="0" smtClean="0"/>
              <a:t>Bytes can be combined to form </a:t>
            </a:r>
            <a:r>
              <a:rPr lang="en-US" b="1" dirty="0" smtClean="0"/>
              <a:t>words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dirty="0" smtClean="0"/>
              <a:t>The length of a word is system dependent</a:t>
            </a:r>
            <a:endParaRPr lang="en-US" dirty="0" smtClean="0"/>
          </a:p>
          <a:p>
            <a:pPr marL="349250" lvl="2" indent="-349250">
              <a:spcBef>
                <a:spcPts val="20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89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Bits and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9250" lvl="2" indent="-349250">
              <a:spcBef>
                <a:spcPts val="2000"/>
              </a:spcBef>
            </a:pPr>
            <a:r>
              <a:rPr lang="en-US" dirty="0"/>
              <a:t>Letters, characters, numbers, instructions, etc., can all be represented by a combination of 0s and 1s.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dirty="0"/>
              <a:t>For example, the letter F can be represented by </a:t>
            </a:r>
            <a:r>
              <a:rPr lang="en-US" dirty="0" smtClean="0"/>
              <a:t>01000110, which is the number 70 in decimal (base 10)</a:t>
            </a:r>
            <a:endParaRPr lang="en-US" dirty="0"/>
          </a:p>
          <a:p>
            <a:pPr marL="644525" lvl="3" indent="-349250">
              <a:spcBef>
                <a:spcPts val="2000"/>
              </a:spcBef>
            </a:pPr>
            <a:r>
              <a:rPr lang="en-US" dirty="0"/>
              <a:t>This representation is based on ASCII (American Standard Code for Information Interchange) </a:t>
            </a:r>
            <a:r>
              <a:rPr lang="en-US" dirty="0" smtClean="0"/>
              <a:t>format</a:t>
            </a:r>
          </a:p>
          <a:p>
            <a:pPr marL="927100" lvl="4" indent="-349250">
              <a:spcBef>
                <a:spcPts val="2000"/>
              </a:spcBef>
            </a:pPr>
            <a:r>
              <a:rPr lang="en-US" dirty="0" smtClean="0"/>
              <a:t>Each letter, number, or character is represented using 1 byte</a:t>
            </a:r>
          </a:p>
          <a:p>
            <a:pPr marL="927100" lvl="4" indent="-349250">
              <a:spcBef>
                <a:spcPts val="2000"/>
              </a:spcBef>
            </a:pPr>
            <a:r>
              <a:rPr lang="en-US" dirty="0" smtClean="0"/>
              <a:t>See Appendix B for the ASCII character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49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Bits and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2" indent="-349250">
              <a:spcBef>
                <a:spcPts val="2000"/>
              </a:spcBef>
            </a:pPr>
            <a:r>
              <a:rPr lang="en-US" dirty="0"/>
              <a:t>Unicode is another character coding system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dirty="0"/>
              <a:t>Universal Character Encoding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dirty="0"/>
              <a:t>Assigns a unique number to every character of every written language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dirty="0"/>
              <a:t>Length depends on the specific encoding used</a:t>
            </a:r>
          </a:p>
          <a:p>
            <a:pPr marL="927100" lvl="4" indent="-349250">
              <a:spcBef>
                <a:spcPts val="2000"/>
              </a:spcBef>
            </a:pPr>
            <a:r>
              <a:rPr lang="en-US" dirty="0"/>
              <a:t>UTF-8 uses one byte for any ASCII character (same values) and up to 4 bytes for other characters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70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15135"/>
            <a:ext cx="8042276" cy="1336956"/>
          </a:xfrm>
        </p:spPr>
        <p:txBody>
          <a:bodyPr/>
          <a:lstStyle/>
          <a:p>
            <a:r>
              <a:rPr lang="en-US" dirty="0" smtClean="0"/>
              <a:t>C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by Dennis Ritchie at Bell Laboratories</a:t>
            </a:r>
          </a:p>
          <a:p>
            <a:pPr lvl="1"/>
            <a:r>
              <a:rPr lang="en-US" dirty="0" smtClean="0"/>
              <a:t>Originally implemented in 1972</a:t>
            </a:r>
          </a:p>
          <a:p>
            <a:pPr lvl="1"/>
            <a:r>
              <a:rPr lang="en-US" dirty="0" smtClean="0"/>
              <a:t>Evolved from B</a:t>
            </a:r>
          </a:p>
          <a:p>
            <a:pPr lvl="2"/>
            <a:r>
              <a:rPr lang="en-US" dirty="0" smtClean="0"/>
              <a:t>B was </a:t>
            </a:r>
            <a:r>
              <a:rPr lang="en-US" dirty="0" smtClean="0"/>
              <a:t>developed and used </a:t>
            </a:r>
            <a:r>
              <a:rPr lang="en-US" dirty="0" smtClean="0"/>
              <a:t>by Ken Thompson to create early versions of the UNIX operation system</a:t>
            </a:r>
          </a:p>
          <a:p>
            <a:r>
              <a:rPr lang="en-US" dirty="0" smtClean="0"/>
              <a:t>Many of today’s leading operating systems are written in C and/or C++</a:t>
            </a:r>
          </a:p>
          <a:p>
            <a:r>
              <a:rPr lang="en-US" dirty="0" smtClean="0"/>
              <a:t>C is </a:t>
            </a:r>
            <a:r>
              <a:rPr lang="en-US" i="1" dirty="0" smtClean="0"/>
              <a:t>mostly</a:t>
            </a:r>
            <a:r>
              <a:rPr lang="en-US" dirty="0" smtClean="0"/>
              <a:t> hardware independent</a:t>
            </a:r>
          </a:p>
          <a:p>
            <a:pPr lvl="1"/>
            <a:r>
              <a:rPr lang="en-US" dirty="0" smtClean="0"/>
              <a:t>With careful design, it’s possible to write C programs that are portable to most computers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79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 was built for systems that demand performance</a:t>
            </a:r>
          </a:p>
          <a:p>
            <a:pPr lvl="1"/>
            <a:r>
              <a:rPr lang="en-US" dirty="0" smtClean="0"/>
              <a:t>Operating systems, embedded systems, real-time systems, and communication systems</a:t>
            </a:r>
          </a:p>
          <a:p>
            <a:pPr lvl="1"/>
            <a:r>
              <a:rPr lang="en-US" dirty="0" smtClean="0"/>
              <a:t>C remains the most widely used embedded programming language</a:t>
            </a:r>
          </a:p>
          <a:p>
            <a:r>
              <a:rPr lang="en-US" dirty="0" smtClean="0"/>
              <a:t>C is a </a:t>
            </a:r>
            <a:r>
              <a:rPr lang="en-US" b="1" dirty="0" smtClean="0"/>
              <a:t>high-level </a:t>
            </a:r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The 3 language types are machine, assembly, and high-level</a:t>
            </a:r>
          </a:p>
          <a:p>
            <a:r>
              <a:rPr lang="en-US" dirty="0" smtClean="0"/>
              <a:t>C is a compiled language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compiler</a:t>
            </a:r>
            <a:r>
              <a:rPr lang="en-US" dirty="0" smtClean="0"/>
              <a:t> converts the source code into machine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7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Phases of development:</a:t>
            </a:r>
          </a:p>
          <a:p>
            <a:pPr lvl="1"/>
            <a:r>
              <a:rPr lang="en-US" b="1" dirty="0" smtClean="0"/>
              <a:t>Edit</a:t>
            </a:r>
            <a:r>
              <a:rPr lang="en-US" dirty="0" smtClean="0"/>
              <a:t>: Programmer writes source code in an editor (.c)</a:t>
            </a:r>
          </a:p>
          <a:p>
            <a:pPr lvl="1"/>
            <a:r>
              <a:rPr lang="en-US" b="1" dirty="0" smtClean="0"/>
              <a:t>Preprocess</a:t>
            </a:r>
            <a:r>
              <a:rPr lang="en-US" dirty="0" smtClean="0"/>
              <a:t>: Preprocessor processes the source code</a:t>
            </a:r>
          </a:p>
          <a:p>
            <a:pPr lvl="1"/>
            <a:r>
              <a:rPr lang="en-US" b="1" dirty="0" smtClean="0"/>
              <a:t>Compile</a:t>
            </a:r>
            <a:r>
              <a:rPr lang="en-US" dirty="0" smtClean="0"/>
              <a:t>: Compiler translates the pre-processed source code into object code (.</a:t>
            </a:r>
            <a:r>
              <a:rPr lang="en-US" dirty="0" err="1" smtClean="0"/>
              <a:t>obj</a:t>
            </a:r>
            <a:r>
              <a:rPr lang="en-US" dirty="0" smtClean="0"/>
              <a:t>) – machine language</a:t>
            </a:r>
          </a:p>
          <a:p>
            <a:pPr lvl="1"/>
            <a:r>
              <a:rPr lang="en-US" b="1" dirty="0" smtClean="0"/>
              <a:t>Link</a:t>
            </a:r>
            <a:r>
              <a:rPr lang="en-US" dirty="0" smtClean="0"/>
              <a:t>: Linker links the object code with libraries and creates an executable file (.exe)</a:t>
            </a:r>
          </a:p>
          <a:p>
            <a:r>
              <a:rPr lang="en-US" dirty="0" smtClean="0"/>
              <a:t>Phases of execution:</a:t>
            </a:r>
          </a:p>
          <a:p>
            <a:pPr lvl="1"/>
            <a:r>
              <a:rPr lang="en-US" b="1" dirty="0" smtClean="0"/>
              <a:t>Load</a:t>
            </a:r>
            <a:r>
              <a:rPr lang="en-US" dirty="0" smtClean="0"/>
              <a:t>: The loader moves the executable program from secondary storage into memory</a:t>
            </a:r>
          </a:p>
          <a:p>
            <a:pPr lvl="1"/>
            <a:r>
              <a:rPr lang="en-US" b="1" dirty="0" smtClean="0"/>
              <a:t>Execute</a:t>
            </a:r>
            <a:r>
              <a:rPr lang="en-US" dirty="0" smtClean="0"/>
              <a:t>: The CPU takes each instruction and executes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61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“Writing in C or C++ is like running a chain saw with all the safety guards removed.”</a:t>
            </a:r>
          </a:p>
          <a:p>
            <a:pPr marL="349250" lvl="1" indent="0">
              <a:buNone/>
            </a:pPr>
            <a:r>
              <a:rPr lang="en-US" i="1" dirty="0"/>
              <a:t>(Bob Gray)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63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C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49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617" y="1600201"/>
            <a:ext cx="6936933" cy="43434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#include &lt;</a:t>
            </a:r>
            <a:r>
              <a:rPr lang="en-US" dirty="0" err="1" smtClean="0">
                <a:latin typeface="Courier New"/>
                <a:cs typeface="Courier New"/>
              </a:rPr>
              <a:t>stdio.h</a:t>
            </a:r>
            <a:r>
              <a:rPr lang="en-US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 void )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(“Hello, world!”)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return 0;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}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0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98228"/>
          </a:xfrm>
        </p:spPr>
        <p:txBody>
          <a:bodyPr>
            <a:normAutofit/>
          </a:bodyPr>
          <a:lstStyle/>
          <a:p>
            <a:r>
              <a:rPr lang="en-US" dirty="0" smtClean="0"/>
              <a:t>A computer consists of </a:t>
            </a:r>
            <a:r>
              <a:rPr lang="en-US" b="1" dirty="0" smtClean="0"/>
              <a:t>hardware</a:t>
            </a:r>
            <a:r>
              <a:rPr lang="en-US" dirty="0" smtClean="0"/>
              <a:t> and </a:t>
            </a:r>
            <a:r>
              <a:rPr lang="en-US" b="1" dirty="0" smtClean="0"/>
              <a:t>software</a:t>
            </a:r>
          </a:p>
          <a:p>
            <a:r>
              <a:rPr lang="en-US" dirty="0" smtClean="0"/>
              <a:t>Computer Hardware</a:t>
            </a:r>
          </a:p>
          <a:p>
            <a:pPr lvl="1"/>
            <a:r>
              <a:rPr lang="en-US" dirty="0" smtClean="0"/>
              <a:t>Physical components of a computer</a:t>
            </a:r>
          </a:p>
          <a:p>
            <a:pPr lvl="1"/>
            <a:r>
              <a:rPr lang="en-US" dirty="0" smtClean="0"/>
              <a:t>Processing unit, keyboard, monitor/screen, mouse, hard disk, memory, DVD drive, etc.</a:t>
            </a:r>
          </a:p>
          <a:p>
            <a:r>
              <a:rPr lang="en-US" dirty="0" smtClean="0"/>
              <a:t>Computer Software </a:t>
            </a:r>
          </a:p>
          <a:p>
            <a:pPr lvl="1"/>
            <a:r>
              <a:rPr lang="en-US" dirty="0" smtClean="0"/>
              <a:t>The instructions you write to command computers to perform actions and make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42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30943"/>
            <a:ext cx="8195237" cy="567379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#include &lt;</a:t>
            </a:r>
            <a:r>
              <a:rPr lang="en-US" sz="22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stdio.h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&gt;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 main( void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latin typeface="Courier New"/>
                <a:cs typeface="Courier New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printf</a:t>
            </a:r>
            <a:r>
              <a:rPr lang="en-US" sz="2200" dirty="0" smtClean="0">
                <a:latin typeface="Courier New"/>
                <a:cs typeface="Courier New"/>
              </a:rPr>
              <a:t>(“Hello, world!”)</a:t>
            </a:r>
            <a:r>
              <a:rPr lang="en-US" sz="22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smtClean="0">
                <a:latin typeface="Courier New"/>
                <a:cs typeface="Courier New"/>
              </a:rPr>
              <a:t>return 0;</a:t>
            </a:r>
            <a:endParaRPr lang="en-US" sz="2200" dirty="0" smtClean="0">
              <a:latin typeface="Courier New"/>
              <a:cs typeface="Courier New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latin typeface="Courier New"/>
                <a:cs typeface="Courier New"/>
              </a:rPr>
              <a:t>}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cs typeface="Times New Roman"/>
              </a:rPr>
              <a:t>Preprocessor </a:t>
            </a:r>
            <a:r>
              <a:rPr lang="en-US" dirty="0" smtClean="0">
                <a:cs typeface="Times New Roman"/>
              </a:rPr>
              <a:t>directive</a:t>
            </a:r>
          </a:p>
          <a:p>
            <a:pPr lvl="1"/>
            <a:r>
              <a:rPr lang="en-US" dirty="0" smtClean="0">
                <a:cs typeface="Times New Roman"/>
              </a:rPr>
              <a:t>Tells the compiler your program uses a function defined in the header file </a:t>
            </a:r>
            <a:r>
              <a:rPr lang="en-US" dirty="0" err="1" smtClean="0">
                <a:latin typeface="Courier New"/>
                <a:cs typeface="Courier New"/>
              </a:rPr>
              <a:t>stdio.h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cs typeface="Times New Roman"/>
              </a:rPr>
              <a:t>The preprocessor takes the appropriate code from </a:t>
            </a:r>
            <a:r>
              <a:rPr lang="en-US" dirty="0" err="1" smtClean="0">
                <a:latin typeface="Courier New"/>
                <a:cs typeface="Courier New"/>
              </a:rPr>
              <a:t>stdio.h</a:t>
            </a:r>
            <a:r>
              <a:rPr lang="en-US" dirty="0" smtClean="0">
                <a:cs typeface="Times New Roman"/>
              </a:rPr>
              <a:t> and combines it with your program, which is sent to the compiler</a:t>
            </a:r>
          </a:p>
          <a:p>
            <a:pPr lvl="1"/>
            <a:r>
              <a:rPr lang="en-US" dirty="0" smtClean="0">
                <a:cs typeface="Times New Roman"/>
              </a:rPr>
              <a:t>Preprocessor directives always start with </a:t>
            </a:r>
            <a:r>
              <a:rPr lang="en-US" b="1" dirty="0" smtClean="0">
                <a:cs typeface="Times New Roman"/>
              </a:rPr>
              <a:t>#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9274" y="3099019"/>
            <a:ext cx="8195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30943"/>
            <a:ext cx="8195237" cy="567379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#include &lt;</a:t>
            </a:r>
            <a:r>
              <a:rPr lang="en-US" sz="22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stdio.h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&gt;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err="1" smtClean="0">
                <a:latin typeface="Courier New"/>
                <a:cs typeface="Courier New"/>
              </a:rPr>
              <a:t>int</a:t>
            </a:r>
            <a:r>
              <a:rPr lang="en-US" sz="2200" dirty="0" smtClean="0">
                <a:latin typeface="Courier New"/>
                <a:cs typeface="Courier New"/>
              </a:rPr>
              <a:t> main( void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latin typeface="Courier New"/>
                <a:cs typeface="Courier New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printf</a:t>
            </a:r>
            <a:r>
              <a:rPr lang="en-US" sz="2200" dirty="0" smtClean="0">
                <a:latin typeface="Courier New"/>
                <a:cs typeface="Courier New"/>
              </a:rPr>
              <a:t>(“Hello, world!”)</a:t>
            </a:r>
            <a:r>
              <a:rPr lang="en-US" sz="22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smtClean="0">
                <a:latin typeface="Courier New"/>
                <a:cs typeface="Courier New"/>
              </a:rPr>
              <a:t>return 0;</a:t>
            </a:r>
            <a:endParaRPr lang="en-US" sz="2200" dirty="0" smtClean="0">
              <a:latin typeface="Courier New"/>
              <a:cs typeface="Courier New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latin typeface="Courier New"/>
                <a:cs typeface="Courier New"/>
              </a:rPr>
              <a:t>}</a:t>
            </a:r>
          </a:p>
          <a:p>
            <a:pPr>
              <a:spcBef>
                <a:spcPts val="1200"/>
              </a:spcBef>
            </a:pPr>
            <a:endParaRPr lang="en-US" dirty="0" smtClean="0"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cs typeface="Times New Roman"/>
              </a:rPr>
              <a:t>Preprocessor directive</a:t>
            </a:r>
          </a:p>
          <a:p>
            <a:pPr lvl="1">
              <a:spcBef>
                <a:spcPts val="1200"/>
              </a:spcBef>
            </a:pPr>
            <a:r>
              <a:rPr lang="en-US" dirty="0" err="1" smtClean="0">
                <a:latin typeface="Courier New"/>
                <a:cs typeface="Courier New"/>
              </a:rPr>
              <a:t>stdio.h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>
                <a:cs typeface="Times New Roman"/>
              </a:rPr>
              <a:t>is a built-in header file, which provides standard input/output functions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cs typeface="Times New Roman"/>
              </a:rPr>
              <a:t>For built-in C header files, use </a:t>
            </a:r>
            <a:r>
              <a:rPr lang="en-US" dirty="0">
                <a:latin typeface="Courier New"/>
                <a:cs typeface="Courier New"/>
              </a:rPr>
              <a:t>&lt; &gt;</a:t>
            </a:r>
            <a:r>
              <a:rPr lang="en-US" dirty="0">
                <a:cs typeface="Times New Roman"/>
              </a:rPr>
              <a:t> around the name of the file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cs typeface="Times New Roman"/>
              </a:rPr>
              <a:t>If you </a:t>
            </a:r>
            <a:r>
              <a:rPr lang="en-US" dirty="0" smtClean="0">
                <a:cs typeface="Times New Roman"/>
              </a:rPr>
              <a:t>try to use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cs typeface="Times New Roman"/>
              </a:rPr>
              <a:t> in a program without the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latin typeface="Courier New"/>
                <a:cs typeface="Courier New"/>
              </a:rPr>
              <a:t>#</a:t>
            </a:r>
            <a:r>
              <a:rPr lang="en-US" dirty="0">
                <a:latin typeface="Courier New"/>
                <a:cs typeface="Courier New"/>
              </a:rPr>
              <a:t>include &lt;</a:t>
            </a:r>
            <a:r>
              <a:rPr lang="en-US" dirty="0" err="1">
                <a:latin typeface="Courier New"/>
                <a:cs typeface="Courier New"/>
              </a:rPr>
              <a:t>stdio.h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>
                <a:cs typeface="Times New Roman"/>
              </a:rPr>
              <a:t>statement, you will get a compiler error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9274" y="2915568"/>
            <a:ext cx="8195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07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30943"/>
            <a:ext cx="8195237" cy="567379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#include &lt;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stdio.h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 main( void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latin typeface="Courier New"/>
                <a:cs typeface="Courier New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printf</a:t>
            </a:r>
            <a:r>
              <a:rPr lang="en-US" sz="2200" dirty="0" smtClean="0">
                <a:latin typeface="Courier New"/>
                <a:cs typeface="Courier New"/>
              </a:rPr>
              <a:t>(“Hello, world!”)</a:t>
            </a:r>
            <a:r>
              <a:rPr lang="en-US" sz="22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smtClean="0">
                <a:latin typeface="Courier New"/>
                <a:cs typeface="Courier New"/>
              </a:rPr>
              <a:t>return 0;</a:t>
            </a:r>
            <a:endParaRPr lang="en-US" sz="2200" dirty="0" smtClean="0">
              <a:latin typeface="Courier New"/>
              <a:cs typeface="Courier New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latin typeface="Courier New"/>
                <a:cs typeface="Courier New"/>
              </a:rPr>
              <a:t>}</a:t>
            </a:r>
          </a:p>
          <a:p>
            <a:pPr>
              <a:spcBef>
                <a:spcPts val="1200"/>
              </a:spcBef>
            </a:pPr>
            <a:endParaRPr lang="en-US" dirty="0" smtClean="0"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cs typeface="Times New Roman"/>
              </a:rPr>
              <a:t>Function declaration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cs typeface="Courier New"/>
              </a:rPr>
              <a:t>Every C program must have a </a:t>
            </a:r>
            <a:r>
              <a:rPr lang="en-US" dirty="0" smtClean="0">
                <a:latin typeface="Courier New"/>
                <a:cs typeface="Courier New"/>
              </a:rPr>
              <a:t>main</a:t>
            </a:r>
            <a:r>
              <a:rPr lang="en-US" dirty="0" smtClean="0">
                <a:cs typeface="Courier New"/>
              </a:rPr>
              <a:t> function</a:t>
            </a:r>
            <a:endParaRPr lang="en-US" dirty="0">
              <a:cs typeface="Times New Roman"/>
            </a:endParaRPr>
          </a:p>
          <a:p>
            <a:pPr lvl="1">
              <a:spcBef>
                <a:spcPts val="1200"/>
              </a:spcBef>
            </a:pPr>
            <a:r>
              <a:rPr lang="en-US" dirty="0" smtClean="0">
                <a:cs typeface="Times New Roman"/>
              </a:rPr>
              <a:t>Note: C is </a:t>
            </a:r>
            <a:r>
              <a:rPr lang="en-US" b="1" dirty="0" smtClean="0">
                <a:cs typeface="Times New Roman"/>
              </a:rPr>
              <a:t>case sensitive</a:t>
            </a:r>
          </a:p>
          <a:p>
            <a:pPr lvl="2">
              <a:spcBef>
                <a:spcPts val="1200"/>
              </a:spcBef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 void ) </a:t>
            </a:r>
            <a:r>
              <a:rPr lang="en-US" dirty="0" smtClean="0">
                <a:cs typeface="Times New Roman"/>
              </a:rPr>
              <a:t>will not work!</a:t>
            </a:r>
            <a:endParaRPr lang="en-US" dirty="0">
              <a:cs typeface="Times New Roman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9274" y="3301082"/>
            <a:ext cx="8195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25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30943"/>
            <a:ext cx="8195237" cy="567379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#include &lt;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stdio.h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main( void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latin typeface="Courier New"/>
                <a:cs typeface="Courier New"/>
              </a:rPr>
              <a:t>printf</a:t>
            </a:r>
            <a:r>
              <a:rPr lang="en-US" sz="2200" dirty="0" smtClean="0">
                <a:latin typeface="Courier New"/>
                <a:cs typeface="Courier New"/>
              </a:rPr>
              <a:t>(“Hello, world!”)</a:t>
            </a:r>
            <a:r>
              <a:rPr lang="en-US" sz="22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smtClean="0">
                <a:latin typeface="Courier New"/>
                <a:cs typeface="Courier New"/>
              </a:rPr>
              <a:t>return 0;</a:t>
            </a:r>
            <a:endParaRPr lang="en-US" sz="2200" dirty="0" smtClean="0">
              <a:latin typeface="Courier New"/>
              <a:cs typeface="Courier New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</a:p>
          <a:p>
            <a:pPr>
              <a:spcBef>
                <a:spcPts val="1200"/>
              </a:spcBef>
            </a:pPr>
            <a:endParaRPr lang="en-US" dirty="0" smtClean="0"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cs typeface="Times New Roman"/>
              </a:rPr>
              <a:t>Pairs of opening and closing braces are used to signal where a block of code (such as a function) begins and ends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cs typeface="Times New Roman"/>
              </a:rPr>
              <a:t>Every </a:t>
            </a:r>
            <a:r>
              <a:rPr lang="en-US" dirty="0" smtClean="0">
                <a:cs typeface="Times New Roman"/>
              </a:rPr>
              <a:t>opening brace { must have a corresponding closing brace } or you will get a compiler error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cs typeface="Times New Roman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9274" y="3255728"/>
            <a:ext cx="8195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67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30943"/>
            <a:ext cx="8195237" cy="567379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#include &lt;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stdio.h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main( void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printf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(“Hello, world!”)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22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cs typeface="Times New Roman"/>
              </a:rPr>
              <a:t>This </a:t>
            </a:r>
            <a:r>
              <a:rPr lang="en-US" dirty="0" smtClean="0">
                <a:cs typeface="Times New Roman"/>
              </a:rPr>
              <a:t>is a C </a:t>
            </a:r>
            <a:r>
              <a:rPr lang="en-US" b="1" dirty="0" smtClean="0">
                <a:cs typeface="Times New Roman"/>
              </a:rPr>
              <a:t>statement</a:t>
            </a:r>
          </a:p>
          <a:p>
            <a:pPr lvl="1"/>
            <a:r>
              <a:rPr lang="en-US" dirty="0" smtClean="0">
                <a:cs typeface="Times New Roman"/>
              </a:rPr>
              <a:t>A C program is a series of C statements</a:t>
            </a:r>
          </a:p>
          <a:p>
            <a:pPr lvl="1"/>
            <a:r>
              <a:rPr lang="en-US" dirty="0" smtClean="0">
                <a:cs typeface="Times New Roman"/>
              </a:rPr>
              <a:t>Every C statement ends in a semi-colon </a:t>
            </a:r>
            <a:r>
              <a:rPr lang="en-US" b="1" dirty="0" smtClean="0">
                <a:cs typeface="Times New Roman"/>
              </a:rPr>
              <a:t>;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T</a:t>
            </a:r>
            <a:r>
              <a:rPr lang="en-US" dirty="0" smtClean="0">
                <a:cs typeface="Times New Roman"/>
              </a:rPr>
              <a:t>he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(“Hello, world!”); </a:t>
            </a:r>
            <a:r>
              <a:rPr lang="en-US" dirty="0" smtClean="0">
                <a:cs typeface="Times New Roman"/>
              </a:rPr>
              <a:t>statement is a function </a:t>
            </a:r>
            <a:r>
              <a:rPr lang="en-US" dirty="0" smtClean="0">
                <a:cs typeface="Times New Roman"/>
              </a:rPr>
              <a:t>call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</a:t>
            </a:r>
            <a:r>
              <a:rPr lang="en-US" dirty="0" err="1" smtClean="0">
                <a:latin typeface="Courier New"/>
                <a:cs typeface="Courier New"/>
              </a:rPr>
              <a:t>rintf</a:t>
            </a:r>
            <a:r>
              <a:rPr lang="en-US" dirty="0" smtClean="0">
                <a:cs typeface="Times New Roman"/>
              </a:rPr>
              <a:t> is used to print information to the screen</a:t>
            </a:r>
            <a:endParaRPr lang="en-US" dirty="0" smtClean="0"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9274" y="3157460"/>
            <a:ext cx="8195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29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30943"/>
            <a:ext cx="8195237" cy="567379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#include &lt;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stdio.h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main( void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urier New"/>
                <a:cs typeface="Courier New"/>
              </a:rPr>
              <a:t>	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(“Hello, world!”)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  <a:cs typeface="Courier New"/>
              </a:rPr>
              <a:t>return 0;</a:t>
            </a:r>
            <a:endParaRPr lang="en-US" sz="2200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latin typeface="Courier New"/>
                <a:cs typeface="Courier New"/>
              </a:rPr>
              <a:t>return 0;</a:t>
            </a:r>
            <a:r>
              <a:rPr lang="en-US" dirty="0" smtClean="0">
                <a:cs typeface="Times New Roman"/>
              </a:rPr>
              <a:t> is a C statement</a:t>
            </a:r>
            <a:endParaRPr lang="en-US" b="1" dirty="0" smtClean="0">
              <a:cs typeface="Times New Roman"/>
            </a:endParaRPr>
          </a:p>
          <a:p>
            <a:pPr lvl="1"/>
            <a:r>
              <a:rPr lang="en-US" dirty="0" smtClean="0">
                <a:cs typeface="Times New Roman"/>
              </a:rPr>
              <a:t>Used to indicate our main function completed execution with no problem</a:t>
            </a:r>
          </a:p>
          <a:p>
            <a:r>
              <a:rPr lang="en-US" dirty="0" smtClean="0">
                <a:cs typeface="Times New Roman"/>
              </a:rPr>
              <a:t>What is the output of the program?</a:t>
            </a:r>
            <a:endParaRPr lang="en-US" dirty="0" smtClean="0"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9274" y="3157460"/>
            <a:ext cx="8195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88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to the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 function is used in C to print text to the screen</a:t>
            </a:r>
          </a:p>
          <a:p>
            <a:r>
              <a:rPr lang="en-US" dirty="0" smtClean="0"/>
              <a:t>Simplest form of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endParaRPr lang="en-US" dirty="0" smtClean="0">
              <a:latin typeface="Courier New"/>
              <a:cs typeface="Courier New"/>
            </a:endParaRPr>
          </a:p>
          <a:p>
            <a:pPr marL="349250" lvl="1" indent="0">
              <a:buNone/>
            </a:pPr>
            <a:r>
              <a:rPr lang="en-US" dirty="0" smtClean="0"/>
              <a:t>	</a:t>
            </a:r>
            <a:r>
              <a:rPr lang="en-US" dirty="0" err="1">
                <a:latin typeface="Courier New"/>
                <a:cs typeface="Courier New"/>
              </a:rPr>
              <a:t>p</a:t>
            </a:r>
            <a:r>
              <a:rPr lang="en-US" dirty="0" err="1" smtClean="0">
                <a:latin typeface="Courier New"/>
                <a:cs typeface="Courier New"/>
              </a:rPr>
              <a:t>rintf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string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string</a:t>
            </a:r>
            <a:r>
              <a:rPr lang="en-US" dirty="0" smtClean="0"/>
              <a:t> is any text you would like to print</a:t>
            </a:r>
          </a:p>
          <a:p>
            <a:pPr lvl="1"/>
            <a:r>
              <a:rPr lang="en-US" dirty="0" smtClean="0"/>
              <a:t>Text must be in double quotes</a:t>
            </a:r>
          </a:p>
          <a:p>
            <a:r>
              <a:rPr lang="en-US" dirty="0" smtClean="0"/>
              <a:t>Example</a:t>
            </a:r>
          </a:p>
          <a:p>
            <a:pPr marL="34925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(“C </a:t>
            </a:r>
            <a:r>
              <a:rPr lang="en-US" dirty="0" smtClean="0">
                <a:latin typeface="Courier New"/>
                <a:cs typeface="Courier New"/>
              </a:rPr>
              <a:t>programming </a:t>
            </a:r>
            <a:r>
              <a:rPr lang="en-US" dirty="0" smtClean="0">
                <a:latin typeface="Courier New"/>
                <a:cs typeface="Courier New"/>
              </a:rPr>
              <a:t>is fun!”);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31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to the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7740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Each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 statement does </a:t>
            </a:r>
            <a:r>
              <a:rPr lang="en-US" b="1" dirty="0" smtClean="0"/>
              <a:t>not</a:t>
            </a:r>
            <a:r>
              <a:rPr lang="en-US" dirty="0" smtClean="0"/>
              <a:t> automatically advance to a new line</a:t>
            </a:r>
          </a:p>
          <a:p>
            <a:pPr lvl="1"/>
            <a:r>
              <a:rPr lang="en-US" dirty="0" smtClean="0"/>
              <a:t>You must explicitly tell the program when you want to move to a new line in the output</a:t>
            </a:r>
          </a:p>
          <a:p>
            <a:pPr lvl="1"/>
            <a:r>
              <a:rPr lang="en-US" dirty="0" smtClean="0"/>
              <a:t>For example, what is the output of the following program?</a:t>
            </a:r>
          </a:p>
          <a:p>
            <a:pPr marL="349250" lvl="1" indent="0">
              <a:buNone/>
            </a:pPr>
            <a:endParaRPr lang="en-US" dirty="0"/>
          </a:p>
          <a:p>
            <a:pPr marL="34925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/>
                <a:cs typeface="Courier New"/>
              </a:rPr>
              <a:t>#include &lt;</a:t>
            </a:r>
            <a:r>
              <a:rPr lang="en-US" dirty="0" err="1" smtClean="0">
                <a:latin typeface="Courier New"/>
                <a:cs typeface="Courier New"/>
              </a:rPr>
              <a:t>stdio.h</a:t>
            </a:r>
            <a:r>
              <a:rPr lang="en-US" dirty="0" smtClean="0">
                <a:latin typeface="Courier New"/>
                <a:cs typeface="Courier New"/>
              </a:rPr>
              <a:t>&gt;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 void )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(“Hello!”);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(“Goodbye!”)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return 0;</a:t>
            </a:r>
            <a:endParaRPr lang="en-US" dirty="0" smtClean="0">
              <a:latin typeface="Courier New"/>
              <a:cs typeface="Courier New"/>
            </a:endParaRP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}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707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to the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774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move to a new line when printing:</a:t>
            </a:r>
          </a:p>
          <a:p>
            <a:pPr lvl="1"/>
            <a:r>
              <a:rPr lang="en-US" dirty="0" smtClean="0"/>
              <a:t>Use the </a:t>
            </a:r>
            <a:r>
              <a:rPr lang="en-US" i="1" dirty="0" smtClean="0"/>
              <a:t>escape sequence </a:t>
            </a:r>
            <a:r>
              <a:rPr lang="en-US" b="1" dirty="0" smtClean="0"/>
              <a:t>\n </a:t>
            </a:r>
            <a:r>
              <a:rPr lang="en-US" dirty="0" smtClean="0"/>
              <a:t>inside the double quotes</a:t>
            </a:r>
          </a:p>
          <a:p>
            <a:r>
              <a:rPr lang="en-US" dirty="0" smtClean="0"/>
              <a:t>Modify program to print a new line between Hello! and Goodbye!</a:t>
            </a:r>
            <a:endParaRPr lang="en-US" dirty="0"/>
          </a:p>
          <a:p>
            <a:pPr marL="349250" lvl="1" indent="0">
              <a:spcBef>
                <a:spcPts val="1200"/>
              </a:spcBef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/>
                <a:cs typeface="Courier New"/>
              </a:rPr>
              <a:t>#include &lt;</a:t>
            </a:r>
            <a:r>
              <a:rPr lang="en-US" dirty="0" err="1" smtClean="0">
                <a:latin typeface="Courier New"/>
                <a:cs typeface="Courier New"/>
              </a:rPr>
              <a:t>stdio.h</a:t>
            </a:r>
            <a:r>
              <a:rPr lang="en-US" dirty="0" smtClean="0">
                <a:latin typeface="Courier New"/>
                <a:cs typeface="Courier New"/>
              </a:rPr>
              <a:t>&gt;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 void )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(“Hello!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\n</a:t>
            </a:r>
            <a:r>
              <a:rPr lang="en-US" dirty="0" smtClean="0">
                <a:latin typeface="Courier New"/>
                <a:cs typeface="Courier New"/>
              </a:rPr>
              <a:t>”);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(“Goodbye!”)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return 0;</a:t>
            </a:r>
            <a:endParaRPr lang="en-US" dirty="0" smtClean="0">
              <a:latin typeface="Courier New"/>
              <a:cs typeface="Courier New"/>
            </a:endParaRP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}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7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77407"/>
          </a:xfrm>
        </p:spPr>
        <p:txBody>
          <a:bodyPr>
            <a:normAutofit/>
          </a:bodyPr>
          <a:lstStyle/>
          <a:p>
            <a:r>
              <a:rPr lang="en-US" dirty="0" smtClean="0"/>
              <a:t>Whenever a backslash (</a:t>
            </a:r>
            <a:r>
              <a:rPr lang="en-US" dirty="0" smtClean="0">
                <a:latin typeface="Courier New"/>
                <a:cs typeface="Courier New"/>
              </a:rPr>
              <a:t>\</a:t>
            </a:r>
            <a:r>
              <a:rPr lang="en-US" dirty="0" smtClean="0"/>
              <a:t>) is encountered in a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 statement, it indicates the character following the </a:t>
            </a:r>
            <a:r>
              <a:rPr lang="en-US" dirty="0" smtClean="0">
                <a:latin typeface="Courier New"/>
                <a:cs typeface="Courier New"/>
              </a:rPr>
              <a:t>\</a:t>
            </a:r>
            <a:r>
              <a:rPr lang="en-US" dirty="0" smtClean="0"/>
              <a:t> has a special meaning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Commonly used escape sequences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063166"/>
              </p:ext>
            </p:extLst>
          </p:nvPr>
        </p:nvGraphicFramePr>
        <p:xfrm>
          <a:off x="1091813" y="359177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318"/>
                <a:gridCol w="38456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Escape</a:t>
                      </a:r>
                      <a:r>
                        <a:rPr lang="en-US" baseline="0" dirty="0" smtClean="0"/>
                        <a:t>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/>
                          <a:cs typeface="Courier New"/>
                        </a:rPr>
                        <a:t>\n</a:t>
                      </a:r>
                      <a:endParaRPr lang="en-US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Advance to a new 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/>
                          <a:cs typeface="Courier New"/>
                        </a:rPr>
                        <a:t>\a</a:t>
                      </a:r>
                      <a:endParaRPr lang="en-US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/>
                          <a:cs typeface="Courier New"/>
                        </a:rPr>
                        <a:t>\t</a:t>
                      </a:r>
                      <a:endParaRPr lang="en-US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 a tab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/>
                          <a:cs typeface="Courier New"/>
                        </a:rPr>
                        <a:t>\\</a:t>
                      </a:r>
                      <a:endParaRPr lang="en-US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 a single backslash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/>
                          <a:cs typeface="Courier New"/>
                        </a:rPr>
                        <a:t>%%</a:t>
                      </a:r>
                      <a:endParaRPr lang="en-US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 a percent sign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28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hardware can be divided into various </a:t>
            </a:r>
            <a:r>
              <a:rPr lang="en-US" b="1" dirty="0" smtClean="0"/>
              <a:t>logical units </a:t>
            </a:r>
            <a:r>
              <a:rPr lang="en-US" dirty="0" smtClean="0"/>
              <a:t>or sections</a:t>
            </a:r>
          </a:p>
          <a:p>
            <a:pPr lvl="1"/>
            <a:r>
              <a:rPr lang="en-US" dirty="0" smtClean="0"/>
              <a:t>Input Unit</a:t>
            </a:r>
          </a:p>
          <a:p>
            <a:pPr lvl="1"/>
            <a:r>
              <a:rPr lang="en-US" dirty="0" smtClean="0"/>
              <a:t>Output Unit</a:t>
            </a:r>
          </a:p>
          <a:p>
            <a:pPr lvl="1"/>
            <a:r>
              <a:rPr lang="en-US" dirty="0" smtClean="0"/>
              <a:t>Central </a:t>
            </a:r>
            <a:r>
              <a:rPr lang="en-US" dirty="0" smtClean="0"/>
              <a:t>Processing Unit (CPU)</a:t>
            </a:r>
          </a:p>
          <a:p>
            <a:pPr lvl="2"/>
            <a:r>
              <a:rPr lang="en-US" dirty="0" smtClean="0"/>
              <a:t>Arithmetic logic unit (ALU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Memory </a:t>
            </a:r>
            <a:r>
              <a:rPr lang="en-US" dirty="0" smtClean="0"/>
              <a:t>Unit</a:t>
            </a:r>
            <a:endParaRPr lang="en-US" dirty="0" smtClean="0"/>
          </a:p>
          <a:p>
            <a:pPr lvl="1"/>
            <a:r>
              <a:rPr lang="en-US" dirty="0"/>
              <a:t>Secondary Storage Unit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9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77407"/>
          </a:xfrm>
        </p:spPr>
        <p:txBody>
          <a:bodyPr>
            <a:normAutofit/>
          </a:bodyPr>
          <a:lstStyle/>
          <a:p>
            <a:r>
              <a:rPr lang="en-US" dirty="0" smtClean="0"/>
              <a:t>So, what if you want to print a \?</a:t>
            </a:r>
            <a:endParaRPr lang="en-US" dirty="0" smtClean="0"/>
          </a:p>
          <a:p>
            <a:pPr lvl="1"/>
            <a:r>
              <a:rPr lang="en-US" dirty="0" smtClean="0"/>
              <a:t>If you want to print a </a:t>
            </a:r>
            <a:r>
              <a:rPr lang="en-US" dirty="0" smtClean="0">
                <a:latin typeface="Courier New"/>
                <a:cs typeface="Courier New"/>
              </a:rPr>
              <a:t>\</a:t>
            </a:r>
            <a:r>
              <a:rPr lang="en-US" dirty="0" smtClean="0"/>
              <a:t>, you must use the escape sequence </a:t>
            </a:r>
            <a:r>
              <a:rPr lang="en-US" dirty="0" smtClean="0">
                <a:latin typeface="Courier New"/>
                <a:cs typeface="Courier New"/>
              </a:rPr>
              <a:t>\\</a:t>
            </a:r>
          </a:p>
          <a:p>
            <a:pPr lvl="1"/>
            <a:r>
              <a:rPr lang="en-US" dirty="0" smtClean="0">
                <a:cs typeface="Courier New"/>
              </a:rPr>
              <a:t>What is the output of the following program?</a:t>
            </a:r>
            <a:endParaRPr lang="en-US" dirty="0">
              <a:cs typeface="Courier New"/>
            </a:endParaRPr>
          </a:p>
          <a:p>
            <a:pPr marL="349250" lvl="1" indent="0">
              <a:spcBef>
                <a:spcPts val="1200"/>
              </a:spcBef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/>
                <a:cs typeface="Courier New"/>
              </a:rPr>
              <a:t>#include &lt;</a:t>
            </a:r>
            <a:r>
              <a:rPr lang="en-US" dirty="0" err="1" smtClean="0">
                <a:latin typeface="Courier New"/>
                <a:cs typeface="Courier New"/>
              </a:rPr>
              <a:t>stdio.h</a:t>
            </a:r>
            <a:r>
              <a:rPr lang="en-US" dirty="0" smtClean="0">
                <a:latin typeface="Courier New"/>
                <a:cs typeface="Courier New"/>
              </a:rPr>
              <a:t>&gt;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 void )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(“\\\\\\”)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	return 0;</a:t>
            </a:r>
            <a:endParaRPr lang="en-US" dirty="0" smtClean="0">
              <a:latin typeface="Courier New"/>
              <a:cs typeface="Courier New"/>
            </a:endParaRPr>
          </a:p>
          <a:p>
            <a:pPr marL="349250" lvl="1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}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8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In-</a:t>
            </a:r>
            <a:r>
              <a:rPr lang="en-US" dirty="0"/>
              <a:t>C</a:t>
            </a:r>
            <a:r>
              <a:rPr lang="en-US" dirty="0" smtClean="0"/>
              <a:t>lass Assignment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8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Unit</a:t>
            </a:r>
          </a:p>
          <a:p>
            <a:pPr lvl="1"/>
            <a:r>
              <a:rPr lang="en-US" dirty="0" smtClean="0"/>
              <a:t>Obtains information from the outside world through </a:t>
            </a:r>
            <a:r>
              <a:rPr lang="en-US" b="1" dirty="0" smtClean="0"/>
              <a:t>input devices</a:t>
            </a:r>
            <a:endParaRPr lang="en-US" b="1" dirty="0"/>
          </a:p>
          <a:p>
            <a:pPr lvl="2"/>
            <a:r>
              <a:rPr lang="en-US" dirty="0"/>
              <a:t>P</a:t>
            </a:r>
            <a:r>
              <a:rPr lang="en-US" dirty="0" smtClean="0"/>
              <a:t>laces that information at the disposal of the other units for processing.</a:t>
            </a:r>
          </a:p>
          <a:p>
            <a:pPr lvl="1"/>
            <a:r>
              <a:rPr lang="en-US" dirty="0" smtClean="0"/>
              <a:t>Examples of input </a:t>
            </a:r>
            <a:r>
              <a:rPr lang="en-US" dirty="0"/>
              <a:t>d</a:t>
            </a:r>
            <a:r>
              <a:rPr lang="en-US" dirty="0" smtClean="0"/>
              <a:t>evices</a:t>
            </a:r>
          </a:p>
          <a:p>
            <a:pPr lvl="2"/>
            <a:r>
              <a:rPr lang="en-US" dirty="0" smtClean="0"/>
              <a:t>Keyboard, touch screen, mouse/touch pad, joystick</a:t>
            </a:r>
          </a:p>
          <a:p>
            <a:pPr lvl="2"/>
            <a:r>
              <a:rPr lang="en-US" dirty="0" smtClean="0"/>
              <a:t>Microphones, scanners, cameras, bar code reader</a:t>
            </a:r>
          </a:p>
          <a:p>
            <a:pPr lvl="2"/>
            <a:r>
              <a:rPr lang="en-US" dirty="0" smtClean="0"/>
              <a:t>GPS device, accelerometer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44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unit</a:t>
            </a:r>
          </a:p>
          <a:p>
            <a:pPr lvl="1"/>
            <a:r>
              <a:rPr lang="en-US" dirty="0" smtClean="0"/>
              <a:t>Takes information the computer has processed and places it on various </a:t>
            </a:r>
            <a:r>
              <a:rPr lang="en-US" b="1" dirty="0" smtClean="0"/>
              <a:t>output devices</a:t>
            </a:r>
            <a:r>
              <a:rPr lang="en-US" dirty="0" smtClean="0"/>
              <a:t> to make it available for use outside the computer</a:t>
            </a:r>
          </a:p>
          <a:p>
            <a:pPr lvl="1"/>
            <a:r>
              <a:rPr lang="en-US" dirty="0" smtClean="0"/>
              <a:t>Examples of output devices</a:t>
            </a:r>
          </a:p>
          <a:p>
            <a:pPr lvl="2"/>
            <a:r>
              <a:rPr lang="en-US" dirty="0" smtClean="0"/>
              <a:t>Printer, plotter, screen, speaker, projector</a:t>
            </a:r>
          </a:p>
          <a:p>
            <a:pPr lvl="2"/>
            <a:r>
              <a:rPr lang="en-US" dirty="0" smtClean="0"/>
              <a:t>Robot, “intelligent” appliance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15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583711"/>
          </a:xfrm>
        </p:spPr>
        <p:txBody>
          <a:bodyPr>
            <a:normAutofit/>
          </a:bodyPr>
          <a:lstStyle/>
          <a:p>
            <a:r>
              <a:rPr lang="en-US" dirty="0" smtClean="0"/>
              <a:t>Central processing unit (CPU)</a:t>
            </a:r>
          </a:p>
          <a:p>
            <a:pPr lvl="1"/>
            <a:r>
              <a:rPr lang="en-US" dirty="0" smtClean="0"/>
              <a:t>The brain of the computer</a:t>
            </a:r>
          </a:p>
          <a:p>
            <a:pPr lvl="1"/>
            <a:r>
              <a:rPr lang="en-US" dirty="0" smtClean="0"/>
              <a:t>Coordinates and supervises the operation of the other sections </a:t>
            </a:r>
          </a:p>
          <a:p>
            <a:pPr lvl="1"/>
            <a:r>
              <a:rPr lang="en-US" dirty="0" smtClean="0"/>
              <a:t>Consists of</a:t>
            </a:r>
          </a:p>
          <a:p>
            <a:pPr lvl="2"/>
            <a:r>
              <a:rPr lang="en-US" dirty="0"/>
              <a:t>Arithmetic logic unit (ALU)</a:t>
            </a:r>
          </a:p>
          <a:p>
            <a:pPr lvl="2"/>
            <a:r>
              <a:rPr lang="en-US" dirty="0"/>
              <a:t>Registers (memory)</a:t>
            </a:r>
          </a:p>
          <a:p>
            <a:pPr lvl="2"/>
            <a:r>
              <a:rPr lang="en-US" dirty="0"/>
              <a:t>Control unit (CU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Many of todays computers have multi-core processors </a:t>
            </a:r>
          </a:p>
          <a:p>
            <a:pPr lvl="2"/>
            <a:r>
              <a:rPr lang="en-US" dirty="0" smtClean="0"/>
              <a:t>Multiple CPUs on a single integrated-circuit chip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4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Arithmetic logic unit (ALU)</a:t>
            </a:r>
          </a:p>
          <a:p>
            <a:pPr lvl="1"/>
            <a:r>
              <a:rPr lang="en-US" dirty="0" smtClean="0"/>
              <a:t>Performs </a:t>
            </a:r>
            <a:r>
              <a:rPr lang="en-US" dirty="0"/>
              <a:t>math operations (addition, subtraction, multiplication, division, etc.</a:t>
            </a:r>
            <a:r>
              <a:rPr lang="en-US" dirty="0" smtClean="0"/>
              <a:t>) and logic operations (AND, OR, NOT, etc.)</a:t>
            </a:r>
          </a:p>
          <a:p>
            <a:r>
              <a:rPr lang="en-US" dirty="0" smtClean="0"/>
              <a:t>Registers </a:t>
            </a:r>
          </a:p>
          <a:p>
            <a:pPr lvl="1"/>
            <a:r>
              <a:rPr lang="en-US" dirty="0" smtClean="0"/>
              <a:t>Used for fast access of data by other CPU components</a:t>
            </a:r>
          </a:p>
          <a:p>
            <a:r>
              <a:rPr lang="en-US" dirty="0" smtClean="0"/>
              <a:t>Control unit (CU)</a:t>
            </a:r>
          </a:p>
          <a:p>
            <a:pPr lvl="1"/>
            <a:r>
              <a:rPr lang="en-US" dirty="0" smtClean="0"/>
              <a:t>Controls the other parts of the CPU in order to execute </a:t>
            </a:r>
            <a:r>
              <a:rPr lang="en-US" dirty="0" smtClean="0"/>
              <a:t>instructions</a:t>
            </a:r>
            <a:endParaRPr lang="en-US" dirty="0" smtClean="0"/>
          </a:p>
          <a:p>
            <a:pPr lvl="2"/>
            <a:r>
              <a:rPr lang="en-US" i="1" dirty="0" smtClean="0"/>
              <a:t>Fetches</a:t>
            </a:r>
            <a:r>
              <a:rPr lang="en-US" dirty="0" smtClean="0"/>
              <a:t> instructions and data from main memory</a:t>
            </a:r>
          </a:p>
          <a:p>
            <a:pPr lvl="2"/>
            <a:r>
              <a:rPr lang="en-US" dirty="0" smtClean="0"/>
              <a:t>Uses the ALU and registers to </a:t>
            </a:r>
            <a:r>
              <a:rPr lang="en-US" i="1" dirty="0" smtClean="0"/>
              <a:t>execute</a:t>
            </a:r>
            <a:r>
              <a:rPr lang="en-US" dirty="0" smtClean="0"/>
              <a:t> the </a:t>
            </a:r>
            <a:r>
              <a:rPr lang="en-US" dirty="0" smtClean="0"/>
              <a:t>instructions</a:t>
            </a:r>
          </a:p>
          <a:p>
            <a:pPr lvl="2"/>
            <a:r>
              <a:rPr lang="en-US" dirty="0" smtClean="0"/>
              <a:t>Called a </a:t>
            </a:r>
            <a:r>
              <a:rPr lang="en-US" i="1" dirty="0" smtClean="0"/>
              <a:t>fetch-execute </a:t>
            </a:r>
            <a:r>
              <a:rPr lang="en-US" dirty="0" smtClean="0"/>
              <a:t>cycle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95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unit (also called main or primary memory)</a:t>
            </a:r>
          </a:p>
          <a:p>
            <a:pPr lvl="1"/>
            <a:r>
              <a:rPr lang="en-US" dirty="0" smtClean="0"/>
              <a:t>Rapid-access, relatively low-capacity “warehouse” section that is used to store computer instructions and computer information</a:t>
            </a:r>
            <a:r>
              <a:rPr lang="en-US" dirty="0"/>
              <a:t> </a:t>
            </a:r>
            <a:r>
              <a:rPr lang="en-US" dirty="0" smtClean="0"/>
              <a:t>or data</a:t>
            </a:r>
          </a:p>
          <a:p>
            <a:pPr lvl="2"/>
            <a:r>
              <a:rPr lang="en-US" dirty="0" smtClean="0"/>
              <a:t>Each location in memory has an address, so data in a particular location can be accessed</a:t>
            </a:r>
          </a:p>
          <a:p>
            <a:pPr lvl="1"/>
            <a:r>
              <a:rPr lang="en-US" dirty="0" smtClean="0"/>
              <a:t>Data in memory is </a:t>
            </a:r>
            <a:r>
              <a:rPr lang="en-US" b="1" dirty="0" smtClean="0"/>
              <a:t>volatile</a:t>
            </a:r>
          </a:p>
          <a:p>
            <a:pPr lvl="1"/>
            <a:r>
              <a:rPr lang="en-US" dirty="0" smtClean="0"/>
              <a:t>RAM </a:t>
            </a:r>
            <a:r>
              <a:rPr lang="en-US" dirty="0"/>
              <a:t>(Random access memory)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6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Storage Unit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ong-term, high-capacity “warehousing” section</a:t>
            </a:r>
          </a:p>
          <a:p>
            <a:pPr lvl="1"/>
            <a:r>
              <a:rPr lang="en-US" dirty="0" smtClean="0"/>
              <a:t>Examples of secondary storage devices</a:t>
            </a:r>
          </a:p>
          <a:p>
            <a:pPr lvl="2"/>
            <a:r>
              <a:rPr lang="en-US" dirty="0" smtClean="0"/>
              <a:t>Hard drive, DVD drive, USB flash drive</a:t>
            </a:r>
          </a:p>
          <a:p>
            <a:pPr lvl="2"/>
            <a:r>
              <a:rPr lang="en-US" dirty="0" smtClean="0"/>
              <a:t>Storage capacity usually expressed in terms of GB or TB</a:t>
            </a:r>
          </a:p>
          <a:p>
            <a:pPr lvl="1"/>
            <a:r>
              <a:rPr lang="en-US" dirty="0" smtClean="0"/>
              <a:t>Data on secondary storage devices is </a:t>
            </a:r>
            <a:r>
              <a:rPr lang="en-US" b="1" dirty="0" smtClean="0"/>
              <a:t>persistent</a:t>
            </a:r>
          </a:p>
          <a:p>
            <a:pPr lvl="1"/>
            <a:r>
              <a:rPr lang="en-US" dirty="0" smtClean="0"/>
              <a:t>Cheaper, but takes much longer for the computer to access than main memory</a:t>
            </a:r>
          </a:p>
          <a:p>
            <a:pPr lvl="1"/>
            <a:r>
              <a:rPr lang="en-US" dirty="0"/>
              <a:t>Input/output and secondary storage devices are also called </a:t>
            </a:r>
            <a:r>
              <a:rPr lang="en-US" b="1" dirty="0"/>
              <a:t>peripherals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11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559</TotalTime>
  <Words>1450</Words>
  <Application>Microsoft Macintosh PowerPoint</Application>
  <PresentationFormat>On-screen Show (4:3)</PresentationFormat>
  <Paragraphs>294</Paragraphs>
  <Slides>31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Breeze</vt:lpstr>
      <vt:lpstr>Chapter 1</vt:lpstr>
      <vt:lpstr>Computer Basics</vt:lpstr>
      <vt:lpstr>Computer Organization</vt:lpstr>
      <vt:lpstr>Computer Organization</vt:lpstr>
      <vt:lpstr>Computer Organization</vt:lpstr>
      <vt:lpstr>Computer Organization</vt:lpstr>
      <vt:lpstr>Computer Organization</vt:lpstr>
      <vt:lpstr>Computer Organization</vt:lpstr>
      <vt:lpstr>Computer Organization</vt:lpstr>
      <vt:lpstr>Computer Software</vt:lpstr>
      <vt:lpstr>Bits and Bytes</vt:lpstr>
      <vt:lpstr>Bits and Bytes</vt:lpstr>
      <vt:lpstr>Bits and Bytes</vt:lpstr>
      <vt:lpstr>C Programming Language</vt:lpstr>
      <vt:lpstr>C Programming Language</vt:lpstr>
      <vt:lpstr>C Development Process</vt:lpstr>
      <vt:lpstr>C Programming Language</vt:lpstr>
      <vt:lpstr>Chapter 2</vt:lpstr>
      <vt:lpstr>A Simple C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Printing to the screen</vt:lpstr>
      <vt:lpstr>Printing to the screen</vt:lpstr>
      <vt:lpstr>Printing to the screen</vt:lpstr>
      <vt:lpstr>Escape Sequences</vt:lpstr>
      <vt:lpstr>Escape Sequences</vt:lpstr>
      <vt:lpstr>In-Class Assignment #1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Jeff Lukins</dc:creator>
  <cp:lastModifiedBy>Jeff Lukins</cp:lastModifiedBy>
  <cp:revision>201</cp:revision>
  <cp:lastPrinted>2015-08-22T20:46:41Z</cp:lastPrinted>
  <dcterms:created xsi:type="dcterms:W3CDTF">2015-08-21T13:23:44Z</dcterms:created>
  <dcterms:modified xsi:type="dcterms:W3CDTF">2015-08-22T20:47:58Z</dcterms:modified>
</cp:coreProperties>
</file>